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4"/>
  </p:notesMasterIdLst>
  <p:handoutMasterIdLst>
    <p:handoutMasterId r:id="rId15"/>
  </p:handoutMasterIdLst>
  <p:sldIdLst>
    <p:sldId id="426" r:id="rId2"/>
    <p:sldId id="417" r:id="rId3"/>
    <p:sldId id="398" r:id="rId4"/>
    <p:sldId id="409" r:id="rId5"/>
    <p:sldId id="418" r:id="rId6"/>
    <p:sldId id="419" r:id="rId7"/>
    <p:sldId id="410" r:id="rId8"/>
    <p:sldId id="420" r:id="rId9"/>
    <p:sldId id="421" r:id="rId10"/>
    <p:sldId id="415" r:id="rId11"/>
    <p:sldId id="422" r:id="rId12"/>
    <p:sldId id="42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003300"/>
    <a:srgbClr val="9900CC"/>
    <a:srgbClr val="D42CC0"/>
    <a:srgbClr val="000099"/>
    <a:srgbClr val="FFFFFF"/>
    <a:srgbClr val="99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2" autoAdjust="0"/>
    <p:restoredTop sz="94761" autoAdjust="0"/>
  </p:normalViewPr>
  <p:slideViewPr>
    <p:cSldViewPr>
      <p:cViewPr varScale="1">
        <p:scale>
          <a:sx n="67" d="100"/>
          <a:sy n="67" d="100"/>
        </p:scale>
        <p:origin x="4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B7EA623B-6A9F-4A8C-8025-8119A6493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8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BB99E9BA-D41D-42BE-879A-F44055A8E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F851-E469-4693-A0AC-419DDA7AB4D6}" type="datetime1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28E9AE4-C046-493D-89D5-AC8146C923ED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65118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2C0C-1B2A-4D69-AC34-314109E93A75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99F9B-C1FA-44F2-825F-C11FB1A33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479588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2BBF-E01A-47EB-B981-108D42F8476E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8D8D2-9411-43E0-BB79-EC944DBBB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762473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8CD0-01DE-4081-BDC7-E935B278F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52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921A-5792-462D-86CD-7442D883A81D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6E24D-1550-483E-BC35-1CCE3345C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400183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FAC3-BCB1-484C-9239-AA031ED10A74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ED50E-0E07-427F-AF2D-25F6B333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741881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4F82-705A-443C-8EA1-B60DBF8D4CF5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42A0F-2311-4A54-9F78-6DD722EF9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36094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0EC7-1993-44D8-95A7-A55566281A15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F678-462C-47A0-B727-5659BF57D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468728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8EB0-EE3A-45E4-8763-3CA7BA1B4FBA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BC7E-6F0E-4072-B174-CCAF6A54C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24961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FAA2-57F3-4C90-B92B-FE8E4401BBFA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6D4A-8085-4431-8918-638B3703E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675986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FA2C-6B7D-4F13-8275-A679C134C629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94465-5A54-4881-9235-E274E580B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807005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E33C-00DC-4B9E-8084-6E854EA6B693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FC15D-4003-49B0-A4A7-881929C84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08387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D430A5-D4B1-46D0-8174-8524E769B99B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A8BB92F-3269-41F3-A344-710CA501F9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3" r:id="rId12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tulieu.bachkim.vn/document/download/doc_id/1773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1E3BA999-BA62-4B57-8754-F41E4027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0" y="419116"/>
            <a:ext cx="9135687" cy="6705600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=""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22" y="981081"/>
            <a:ext cx="2624394" cy="5126715"/>
          </a:xfrm>
          <a:prstGeom prst="rect">
            <a:avLst/>
          </a:prstGeom>
        </p:spPr>
      </p:pic>
      <p:pic>
        <p:nvPicPr>
          <p:cNvPr id="7" name="图片 47">
            <a:extLst>
              <a:ext uri="{FF2B5EF4-FFF2-40B4-BE49-F238E27FC236}">
                <a16:creationId xmlns=""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47" y="5171769"/>
            <a:ext cx="2431215" cy="3154941"/>
          </a:xfrm>
          <a:prstGeom prst="rect">
            <a:avLst/>
          </a:prstGeom>
        </p:spPr>
      </p:pic>
      <p:pic>
        <p:nvPicPr>
          <p:cNvPr id="8" name="图片 48">
            <a:extLst>
              <a:ext uri="{FF2B5EF4-FFF2-40B4-BE49-F238E27FC236}">
                <a16:creationId xmlns=""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29" y="4952500"/>
            <a:ext cx="2699792" cy="3503468"/>
          </a:xfrm>
          <a:prstGeom prst="rect">
            <a:avLst/>
          </a:prstGeom>
        </p:spPr>
      </p:pic>
      <p:grpSp>
        <p:nvGrpSpPr>
          <p:cNvPr id="10" name="组合 31">
            <a:extLst>
              <a:ext uri="{FF2B5EF4-FFF2-40B4-BE49-F238E27FC236}">
                <a16:creationId xmlns=""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96100" y="4057225"/>
            <a:ext cx="1249010" cy="1809590"/>
            <a:chOff x="8683894" y="705760"/>
            <a:chExt cx="1389852" cy="2120445"/>
          </a:xfrm>
        </p:grpSpPr>
        <p:sp>
          <p:nvSpPr>
            <p:cNvPr id="11" name="Freeform 20">
              <a:extLst>
                <a:ext uri="{FF2B5EF4-FFF2-40B4-BE49-F238E27FC236}">
                  <a16:creationId xmlns=""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">
              <a:extLst>
                <a:ext uri="{FF2B5EF4-FFF2-40B4-BE49-F238E27FC236}">
                  <a16:creationId xmlns=""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2">
              <a:extLst>
                <a:ext uri="{FF2B5EF4-FFF2-40B4-BE49-F238E27FC236}">
                  <a16:creationId xmlns=""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3">
              <a:extLst>
                <a:ext uri="{FF2B5EF4-FFF2-40B4-BE49-F238E27FC236}">
                  <a16:creationId xmlns=""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4">
              <a:extLst>
                <a:ext uri="{FF2B5EF4-FFF2-40B4-BE49-F238E27FC236}">
                  <a16:creationId xmlns=""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=""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36">
            <a:extLst>
              <a:ext uri="{FF2B5EF4-FFF2-40B4-BE49-F238E27FC236}">
                <a16:creationId xmlns=""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1489583" y="4346101"/>
            <a:ext cx="349580" cy="1525851"/>
            <a:chOff x="392752" y="3324665"/>
            <a:chExt cx="637039" cy="2780557"/>
          </a:xfrm>
        </p:grpSpPr>
        <p:sp>
          <p:nvSpPr>
            <p:cNvPr id="18" name="Freeform 22">
              <a:extLst>
                <a:ext uri="{FF2B5EF4-FFF2-40B4-BE49-F238E27FC236}">
                  <a16:creationId xmlns=""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=""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Freeform 91">
              <a:extLst>
                <a:ext uri="{FF2B5EF4-FFF2-40B4-BE49-F238E27FC236}">
                  <a16:creationId xmlns=""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21" name="组合 42">
            <a:extLst>
              <a:ext uri="{FF2B5EF4-FFF2-40B4-BE49-F238E27FC236}">
                <a16:creationId xmlns=""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196100" y="5662046"/>
            <a:ext cx="1836413" cy="740790"/>
            <a:chOff x="4322882" y="5260680"/>
            <a:chExt cx="2448550" cy="987720"/>
          </a:xfrm>
        </p:grpSpPr>
        <p:sp>
          <p:nvSpPr>
            <p:cNvPr id="22" name="Freeform 32">
              <a:extLst>
                <a:ext uri="{FF2B5EF4-FFF2-40B4-BE49-F238E27FC236}">
                  <a16:creationId xmlns=""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=""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=""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26" name="图片 22">
            <a:extLst>
              <a:ext uri="{FF2B5EF4-FFF2-40B4-BE49-F238E27FC236}">
                <a16:creationId xmlns="" xmlns:a16="http://schemas.microsoft.com/office/drawing/2014/main" id="{09FCCEE7-90C1-4641-8ACC-862957A0EB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736" y="5574794"/>
            <a:ext cx="510770" cy="409976"/>
          </a:xfrm>
          <a:prstGeom prst="rect">
            <a:avLst/>
          </a:prstGeom>
        </p:spPr>
      </p:pic>
      <p:pic>
        <p:nvPicPr>
          <p:cNvPr id="29" name="图片 8">
            <a:extLst>
              <a:ext uri="{FF2B5EF4-FFF2-40B4-BE49-F238E27FC236}">
                <a16:creationId xmlns=""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8139804" y="42235"/>
            <a:ext cx="740757" cy="8207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26293" y="2080300"/>
            <a:ext cx="478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01248" y="4306170"/>
            <a:ext cx="538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GVTH: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486" y="2682619"/>
            <a:ext cx="7257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  <a:p>
            <a:pPr algn="ctr"/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NGHE, ĐÃ ĐỌC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30678" y="419116"/>
            <a:ext cx="4725056" cy="51448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31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03278" cy="11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5468">
            <a:off x="5629706" y="240382"/>
            <a:ext cx="1075162" cy="6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808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đã nghe, đã đọc.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Đề bài: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câu chuyện em đã nghe hay đã đọc ca ngợi hòa bình, chống chiến tranh.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33528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câu chuyện đúng chủ đề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kể hay, hấp dẫn kết hợp điệu bộ cử chỉ khi kể.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đúng ý nghĩa và chia sẻ được với bạn về câu chuyện của mình.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2743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Tiêu chí đánh giá một câu chuyện hay: </a:t>
            </a:r>
          </a:p>
        </p:txBody>
      </p:sp>
      <p:sp>
        <p:nvSpPr>
          <p:cNvPr id="1536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pic>
        <p:nvPicPr>
          <p:cNvPr id="15368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9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2743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KỂ.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43434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chuyện giúp bạn hiểu điều gì? </a:t>
            </a:r>
            <a:endParaRPr lang="en-US" altLang="en-US" sz="2800" b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đã nghe, đã đọc.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Đề bài: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câu chuyện em đã nghe hay đã đọc ca ngợi hòa bình, chống chiến tranh.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1639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pic>
        <p:nvPicPr>
          <p:cNvPr id="16392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ower 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784860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1741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828800" y="2909888"/>
            <a:ext cx="708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Kể tóm tắt chuyện: Tiếng vĩ cầm ở Mĩ Lai?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04800" y="1685925"/>
            <a:ext cx="3657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CŨ.</a:t>
            </a:r>
          </a:p>
        </p:txBody>
      </p:sp>
      <p:pic>
        <p:nvPicPr>
          <p:cNvPr id="7174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286000"/>
            <a:ext cx="969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pic>
        <p:nvPicPr>
          <p:cNvPr id="8195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0" y="762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đã nghe, đã đọc.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12636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Đề bài: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câu chuyện em đã nghe hay đã đọc ca ngợi hòa bình, chống chiến tranh.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3886200" y="21336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vi-VN" sz="36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GỢI Ý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0" y="2400300"/>
            <a:ext cx="9144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câu chuyện về cuộc đấu tranh xâm lược (như truyện: Anh bộ đội Cụ Hồ gốc Bỉ em vừa học ở tuần 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câu chuyện về  hòa bình(như truyện: Những con sếu bằng giấy-em vừa học ở tuần 4).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câu chuyện về cuộc sống yên vui, hạnh phúc trong hòa bình.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câu chuyện về ý thức cảnh giác, các hoạt động đấu tranh bảo vệ cuộc sống hòa bình.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câu chuyện về truyền thống yêu chuộng hòa bình, giữ quan hệ tốt với các nước láng giềng của dân tộc ta.</a:t>
            </a:r>
          </a:p>
        </p:txBody>
      </p:sp>
      <p:sp>
        <p:nvSpPr>
          <p:cNvPr id="820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pic>
        <p:nvPicPr>
          <p:cNvPr id="8201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đã nghe, đã đọc.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câu chuyện em đã nghe hay đã đọc ca ngợi hòa bình, chống chiến tranh.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2667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câu chuyện ở đâu?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3200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câu chuyện em đã được nghe người hân kể. 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3810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Báo, chuyện đọc xưa và nay. Chú ý chuyện thiếu nhi, Truyện đọc lớp 5.</a:t>
            </a:r>
          </a:p>
        </p:txBody>
      </p:sp>
      <p:sp>
        <p:nvSpPr>
          <p:cNvPr id="922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pic>
        <p:nvPicPr>
          <p:cNvPr id="9226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0"/>
            <a:ext cx="67818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Chống chiến tranh xâm l</a:t>
            </a:r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ợc</a:t>
            </a:r>
          </a:p>
        </p:txBody>
      </p:sp>
      <p:pic>
        <p:nvPicPr>
          <p:cNvPr id="261124" name="Picture 4" descr="hue6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5" name="Picture 5" descr="lambro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64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6" name="Picture 6" descr="Td5t0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53975" y="6324600"/>
            <a:ext cx="4822825" cy="461963"/>
          </a:xfrm>
          <a:prstGeom prst="rect">
            <a:avLst/>
          </a:prstGeom>
          <a:noFill/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Ngô Quyền </a:t>
            </a:r>
            <a:r>
              <a:rPr lang="vi-VN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ại phá quân Nam Hán</a:t>
            </a:r>
          </a:p>
        </p:txBody>
      </p:sp>
      <p:pic>
        <p:nvPicPr>
          <p:cNvPr id="261128" name="Picture 8" descr="TV3.2 - trang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4953000" y="6248400"/>
            <a:ext cx="38862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Khởi nghĩa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Hai Bà Tr</a:t>
            </a:r>
            <a:r>
              <a:rPr lang="vi-VN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ng</a:t>
            </a:r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76200" y="3200400"/>
            <a:ext cx="43434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   Sức công phá bom nguyên tử</a:t>
            </a:r>
          </a:p>
        </p:txBody>
      </p:sp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4876800" y="3089275"/>
            <a:ext cx="3276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   Tội ác chiến tranh</a:t>
            </a:r>
          </a:p>
        </p:txBody>
      </p:sp>
      <p:sp>
        <p:nvSpPr>
          <p:cNvPr id="1025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7" grpId="0" animBg="1"/>
      <p:bldP spid="261129" grpId="0" animBg="1"/>
      <p:bldP spid="261130" grpId="0" animBg="1"/>
      <p:bldP spid="261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457200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i="1">
                <a:solidFill>
                  <a:srgbClr val="FFFF66"/>
                </a:solidFill>
                <a:latin typeface="Times New Roman"/>
              </a:rPr>
              <a:t> </a:t>
            </a:r>
          </a:p>
        </p:txBody>
      </p:sp>
      <p:pic>
        <p:nvPicPr>
          <p:cNvPr id="262149" name="Picture 5" descr="Tieng-Viet-5-Tap-1-SGK-T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76200" y="2743200"/>
            <a:ext cx="335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Chúng tôi muốn thế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giới này mãi hoà bình.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778000" y="0"/>
            <a:ext cx="5541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Yên vui, hạnh phúc trong hoà bình</a:t>
            </a:r>
          </a:p>
        </p:txBody>
      </p:sp>
      <p:pic>
        <p:nvPicPr>
          <p:cNvPr id="262155" name="Picture 11" descr="langque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6" name="Picture 12" descr="images1021927_QuocToan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7" name="Rectangle 13"/>
          <p:cNvSpPr>
            <a:spLocks noChangeArrowheads="1"/>
          </p:cNvSpPr>
          <p:nvPr/>
        </p:nvSpPr>
        <p:spPr bwMode="auto">
          <a:xfrm>
            <a:off x="4038600" y="2895600"/>
            <a:ext cx="4038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Làng quê yên bình</a:t>
            </a:r>
          </a:p>
        </p:txBody>
      </p:sp>
      <p:pic>
        <p:nvPicPr>
          <p:cNvPr id="262158" name="Picture 14" descr="small_1552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9" name="Picture 15" descr="images546827_Dua-ghe-ngo-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60" name="Picture 16" descr="choho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61" name="Rectangle 17"/>
          <p:cNvSpPr>
            <a:spLocks noChangeArrowheads="1"/>
          </p:cNvSpPr>
          <p:nvPr/>
        </p:nvSpPr>
        <p:spPr bwMode="auto">
          <a:xfrm>
            <a:off x="0" y="6248400"/>
            <a:ext cx="3200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Gia </a:t>
            </a:r>
            <a:r>
              <a:rPr lang="vi-VN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ình hạnh phúc</a:t>
            </a:r>
          </a:p>
        </p:txBody>
      </p:sp>
      <p:sp>
        <p:nvSpPr>
          <p:cNvPr id="262163" name="Rectangle 19"/>
          <p:cNvSpPr>
            <a:spLocks noChangeArrowheads="1"/>
          </p:cNvSpPr>
          <p:nvPr/>
        </p:nvSpPr>
        <p:spPr bwMode="auto">
          <a:xfrm>
            <a:off x="4105275" y="6248400"/>
            <a:ext cx="40481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Vui xuân mới</a:t>
            </a:r>
          </a:p>
        </p:txBody>
      </p:sp>
      <p:sp>
        <p:nvSpPr>
          <p:cNvPr id="1127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2" grpId="0"/>
      <p:bldP spid="262157" grpId="0"/>
      <p:bldP spid="262161" grpId="0"/>
      <p:bldP spid="2621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9525" y="7366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đã nghe, đã đọc.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câu chuyện em đã nghe hay đã đọc ca ngợi hòa bình, chống chiến tranh.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9525" y="279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0" y="32004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câu chuyện (đọc ở đâu hoặc nghe ai kể, tên câu chuyện là gì, câu chuyện nói về ai, về việc gì,…)</a:t>
            </a:r>
            <a:b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Kể diễn biến câu chuyện, tập trung vào những tình tiết thể hiện ước vọng hòa bình, tinh thần chống chiến tranh.</a:t>
            </a:r>
            <a:b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cảm nghĩ của bản thân về  câu chuyện đó.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2667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Cách kể chuyện</a:t>
            </a:r>
          </a:p>
        </p:txBody>
      </p:sp>
      <p:sp>
        <p:nvSpPr>
          <p:cNvPr id="1229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pic>
        <p:nvPicPr>
          <p:cNvPr id="12296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990600" y="2971800"/>
            <a:ext cx="32766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NHÓM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đã nghe, đã đọc.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Đề bài: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câu chuyện em đã nghe hay đã đọc ca ngợi hòa bình, chống chiến tranh.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pic>
        <p:nvPicPr>
          <p:cNvPr id="13319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42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3276600" y="2971800"/>
            <a:ext cx="3048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KỂ.</a:t>
            </a: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77628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câu chuyện em đã nghe hay đã đọc ca ngợi hòa bình, chống chiến tranh.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pic>
        <p:nvPicPr>
          <p:cNvPr id="14343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</TotalTime>
  <Words>621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VNI-Times</vt:lpstr>
      <vt:lpstr>Arial</vt:lpstr>
      <vt:lpstr>Calibri</vt:lpstr>
      <vt:lpstr>Times New Roman</vt:lpstr>
      <vt:lpstr>.VnExoticH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216</cp:revision>
  <cp:lastPrinted>1601-01-01T00:00:00Z</cp:lastPrinted>
  <dcterms:created xsi:type="dcterms:W3CDTF">1601-01-01T00:00:00Z</dcterms:created>
  <dcterms:modified xsi:type="dcterms:W3CDTF">2021-08-12T04:31:24Z</dcterms:modified>
</cp:coreProperties>
</file>